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"/>
  </p:notesMasterIdLst>
  <p:sldIdLst>
    <p:sldId id="259" r:id="rId2"/>
    <p:sldId id="260" r:id="rId3"/>
    <p:sldId id="258" r:id="rId4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063A2"/>
    <a:srgbClr val="4BACC7"/>
    <a:srgbClr val="30859C"/>
    <a:srgbClr val="4E81BD"/>
    <a:srgbClr val="1E49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456"/>
    <p:restoredTop sz="50096"/>
  </p:normalViewPr>
  <p:slideViewPr>
    <p:cSldViewPr snapToGrid="0">
      <p:cViewPr varScale="1">
        <p:scale>
          <a:sx n="41" d="100"/>
          <a:sy n="41" d="100"/>
        </p:scale>
        <p:origin x="173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A0ED87-D903-4729-94BC-F6D6BD02C8A2}" type="datetimeFigureOut">
              <a:rPr lang="fr-FR" smtClean="0"/>
              <a:t>09/06/2023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4D23A6-3DCE-478C-A69F-B05941824C7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202929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Clarifions tout ceci par un exemple.</a:t>
            </a:r>
          </a:p>
          <a:p>
            <a:endParaRPr lang="fr-FR" dirty="0"/>
          </a:p>
          <a:p>
            <a:r>
              <a:rPr lang="fr-FR" dirty="0"/>
              <a:t>Prenons un employé, membre du service Marketing d'une organisation.</a:t>
            </a:r>
          </a:p>
          <a:p>
            <a:endParaRPr lang="fr-FR" dirty="0"/>
          </a:p>
          <a:p>
            <a:r>
              <a:rPr lang="fr-FR" dirty="0"/>
              <a:t>Il est chargé de fixer le prix de vente d'un produit.</a:t>
            </a:r>
          </a:p>
          <a:p>
            <a:r>
              <a:rPr lang="fr-FR" dirty="0"/>
              <a:t> </a:t>
            </a:r>
          </a:p>
          <a:p>
            <a:r>
              <a:rPr lang="fr-FR" dirty="0"/>
              <a:t>il doit maximiser le bénéfice tout en prenant en compte différents paramètres : </a:t>
            </a:r>
          </a:p>
          <a:p>
            <a:r>
              <a:rPr lang="fr-FR" dirty="0"/>
              <a:t>    les coûts, la demande, la capacité du marché, etc.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4D23A6-3DCE-478C-A69F-B05941824C70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176610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Pour fixer ce prix, il télécharge une macro Excel disponible dans son intranet d'entreprise.</a:t>
            </a:r>
          </a:p>
          <a:p>
            <a:endParaRPr lang="fr-FR" dirty="0"/>
          </a:p>
          <a:p>
            <a:r>
              <a:rPr lang="fr-FR" dirty="0"/>
              <a:t>Il entre les paramètres du calcul, clique sur un bouton.</a:t>
            </a:r>
          </a:p>
          <a:p>
            <a:endParaRPr lang="fr-FR" dirty="0"/>
          </a:p>
          <a:p>
            <a:r>
              <a:rPr lang="fr-FR" dirty="0"/>
              <a:t>La macro Excel effectue alors les calculs et fournit le résultat souhaité.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4D23A6-3DCE-478C-A69F-B05941824C70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962228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L'employé, le service, le processus de fixation du prix de vente font partie de la vue métier.</a:t>
            </a:r>
          </a:p>
          <a:p>
            <a:endParaRPr lang="fr-FR" dirty="0"/>
          </a:p>
          <a:p>
            <a:r>
              <a:rPr lang="fr-FR" dirty="0"/>
              <a:t>L'employé utilise le système pour obtenir un prix en prenant en compte certaines contraintes.</a:t>
            </a:r>
          </a:p>
          <a:p>
            <a:endParaRPr lang="fr-FR" dirty="0"/>
          </a:p>
          <a:p>
            <a:r>
              <a:rPr lang="fr-FR" dirty="0"/>
              <a:t>Cette capacité est d'ordre fonctionnelle.</a:t>
            </a:r>
          </a:p>
          <a:p>
            <a:endParaRPr lang="fr-FR" dirty="0"/>
          </a:p>
          <a:p>
            <a:r>
              <a:rPr lang="fr-FR" dirty="0"/>
              <a:t>Excel, la macro spécifique, les algorithmes qui y sont codés, le système d'exploitation</a:t>
            </a:r>
          </a:p>
          <a:p>
            <a:r>
              <a:rPr lang="fr-FR" dirty="0"/>
              <a:t>  font partie de la couche applicative.</a:t>
            </a:r>
          </a:p>
          <a:p>
            <a:endParaRPr lang="fr-FR" dirty="0"/>
          </a:p>
          <a:p>
            <a:r>
              <a:rPr lang="fr-FR" dirty="0"/>
              <a:t>Enfin, le réseau, les câbles, les protocoles de communication qui ont permit le téléchargement ;</a:t>
            </a:r>
          </a:p>
          <a:p>
            <a:r>
              <a:rPr lang="fr-FR" dirty="0"/>
              <a:t>  le PC sur lequel la macro tourne, etc.  sont des éléments de l'infrastructure.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4D23A6-3DCE-478C-A69F-B05941824C70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584073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E991527-38C2-10F4-0BFF-94585CE4B3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E1BA4A52-DF23-6979-1F1C-7609773959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2DDF4B2-DF9F-3335-928B-8E34CA83B3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B7642-0AE5-8B41-89FF-3413471F5A20}" type="datetimeFigureOut">
              <a:rPr lang="fr-FR" smtClean="0"/>
              <a:t>09/06/2023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7C2FAFF-E2A9-21DE-01A7-D56466922F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4DE57E6-319E-AF81-1FBC-74F4962A4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AE744-7852-1B4B-B851-1C91F286831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467865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0FC1CA2-7488-D9C1-EB35-3E539F020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1C6982F0-2DF4-50FF-3BB4-690985ED8A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2DA674A-DD39-C6A9-FC67-F25C9B082B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B7642-0AE5-8B41-89FF-3413471F5A20}" type="datetimeFigureOut">
              <a:rPr lang="fr-FR" smtClean="0"/>
              <a:t>09/06/2023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7E7093F-B1D0-F163-884D-64928EA1DE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1A28CA0-4DF2-E71F-2B3E-E516A17F0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AE744-7852-1B4B-B851-1C91F286831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861496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90A8F9D0-1E94-3E88-5683-A0D5278685C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F71C8D49-6AA5-8435-3468-D1582399BE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10FCECD-0E39-7B8B-3838-645D68A64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B7642-0AE5-8B41-89FF-3413471F5A20}" type="datetimeFigureOut">
              <a:rPr lang="fr-FR" smtClean="0"/>
              <a:t>09/06/2023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9ADA2B4-6B36-EC71-0315-ECA50895BA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11ED646-B01F-1787-E938-6F0C1FD06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AE744-7852-1B4B-B851-1C91F286831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780489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0531BE-CFF8-0646-C650-5A76712908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30F7791-1E5B-4A08-030C-362F1C7863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703DEE2-902C-5E78-3607-E94E68CFAD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B7642-0AE5-8B41-89FF-3413471F5A20}" type="datetimeFigureOut">
              <a:rPr lang="fr-FR" smtClean="0"/>
              <a:t>09/06/2023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6927B60-1A37-8195-4EB2-B3273DB26C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31DAF8E-6273-8140-0EF5-FF9F1DC04C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AE744-7852-1B4B-B851-1C91F286831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654348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8F5D037-313E-3550-A8CD-D280C415DD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CBC4316-E573-BDCE-407F-25C0DF92CD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035CE93-4768-892F-FB51-D4C0AC359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B7642-0AE5-8B41-89FF-3413471F5A20}" type="datetimeFigureOut">
              <a:rPr lang="fr-FR" smtClean="0"/>
              <a:t>09/06/2023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7D37F4F-34A5-28D5-77D7-B2CA155EAC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F05E6FF-8317-5316-CC97-089A916871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AE744-7852-1B4B-B851-1C91F286831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056284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B713AC1-C142-724D-67FE-66F20B464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A00C8BA-B84D-2C79-E5DB-676B5279A8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EBF91DA-CC2B-FC9D-2CA0-450486F26F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38043A72-5E65-F0A1-FD06-F88C9A3B68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B7642-0AE5-8B41-89FF-3413471F5A20}" type="datetimeFigureOut">
              <a:rPr lang="fr-FR" smtClean="0"/>
              <a:t>09/06/2023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CEB13DE1-C57B-9EF1-3CCB-0B72711113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87024BF-B638-92F8-2AF5-BAB799E587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AE744-7852-1B4B-B851-1C91F286831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406143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0EABC6A-0242-1180-8927-EBE8B5368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CAD5330-9023-1969-FABE-C4B63EAAD4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6CA02075-E42D-A77C-28F9-FA242F1064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E953FCA6-6A93-A16E-AD65-49716E9247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A5B0DB87-2E76-170A-156B-82521CA554F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E81F38A5-8716-4AAC-21A6-AEDE2926BD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B7642-0AE5-8B41-89FF-3413471F5A20}" type="datetimeFigureOut">
              <a:rPr lang="fr-FR" smtClean="0"/>
              <a:t>09/06/2023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BF15A903-1876-87AB-9CFA-EC1110E14B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9946845A-7D83-FB39-C916-55FC6E441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AE744-7852-1B4B-B851-1C91F286831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374278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D62ADF9-BCBD-50AE-075A-4024877E1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F18A1ECC-24F0-1CDD-DD52-3CD659C398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B7642-0AE5-8B41-89FF-3413471F5A20}" type="datetimeFigureOut">
              <a:rPr lang="fr-FR" smtClean="0"/>
              <a:t>09/06/2023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21624D13-F94D-05F0-3E97-B8E875D20C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C9D8691-7041-0850-238F-840C73319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AE744-7852-1B4B-B851-1C91F286831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321489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39404AEA-F5B1-1CB8-3232-747A11AAAF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B7642-0AE5-8B41-89FF-3413471F5A20}" type="datetimeFigureOut">
              <a:rPr lang="fr-FR" smtClean="0"/>
              <a:t>09/06/2023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75F064F9-2C37-8420-034E-43208A333C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0F59F8A-7BD2-73A2-2E98-CD70C243E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AE744-7852-1B4B-B851-1C91F286831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412364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75F2FBE-5864-00C5-34E1-4FCF30C29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5E5AF06-5C0F-7E18-62A7-09E9D36507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EB71F455-DD0E-E5BA-2A0D-1EF6D0E912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1CBE3DF-32FA-E7E5-9710-65A663D473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B7642-0AE5-8B41-89FF-3413471F5A20}" type="datetimeFigureOut">
              <a:rPr lang="fr-FR" smtClean="0"/>
              <a:t>09/06/2023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9DBCDCF1-B4F4-388B-2F6E-F6B596AE83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27367AC-7CE4-D91C-8364-9826343EEB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AE744-7852-1B4B-B851-1C91F286831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626856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4D536DD-E31E-E235-254F-5517C75B3B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E4DA6E84-AD13-8B90-26CD-6FE2E1DFBDF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7977FA83-852A-E2E8-A260-3CC260F0C7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B35DE57-B1FA-1986-0F2C-E670D51F7A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B7642-0AE5-8B41-89FF-3413471F5A20}" type="datetimeFigureOut">
              <a:rPr lang="fr-FR" smtClean="0"/>
              <a:t>09/06/2023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7AA71FC-535C-18E9-DBA9-B654305C19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2370950-FFE8-A10B-9996-91B245CA4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AE744-7852-1B4B-B851-1C91F286831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079816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53688BA8-AA06-D884-34EB-07A335152C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CE09875-48D9-CDDE-FC11-A07A7FE485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A527142-9E9B-252E-C060-C9688FA5367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2B7642-0AE5-8B41-89FF-3413471F5A20}" type="datetimeFigureOut">
              <a:rPr lang="fr-FR" smtClean="0"/>
              <a:t>09/06/2023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1A945D9-FA37-EC97-7C14-354C4DE331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5DFF9A4-BB61-C987-3903-6EB418EE28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7AE744-7852-1B4B-B851-1C91F286831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38076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8.svg"/><Relationship Id="rId18" Type="http://schemas.openxmlformats.org/officeDocument/2006/relationships/image" Target="../media/image13.svg"/><Relationship Id="rId3" Type="http://schemas.openxmlformats.org/officeDocument/2006/relationships/audio" Target="../media/media1.wav"/><Relationship Id="rId7" Type="http://schemas.openxmlformats.org/officeDocument/2006/relationships/image" Target="../media/image2.svg"/><Relationship Id="rId12" Type="http://schemas.openxmlformats.org/officeDocument/2006/relationships/image" Target="../media/image7.png"/><Relationship Id="rId17" Type="http://schemas.openxmlformats.org/officeDocument/2006/relationships/image" Target="../media/image12.png"/><Relationship Id="rId2" Type="http://schemas.microsoft.com/office/2007/relationships/media" Target="../media/media1.wav"/><Relationship Id="rId16" Type="http://schemas.openxmlformats.org/officeDocument/2006/relationships/image" Target="../media/image11.png"/><Relationship Id="rId1" Type="http://schemas.openxmlformats.org/officeDocument/2006/relationships/tags" Target="../tags/tag1.xml"/><Relationship Id="rId6" Type="http://schemas.openxmlformats.org/officeDocument/2006/relationships/image" Target="../media/image1.png"/><Relationship Id="rId11" Type="http://schemas.openxmlformats.org/officeDocument/2006/relationships/image" Target="../media/image6.svg"/><Relationship Id="rId5" Type="http://schemas.openxmlformats.org/officeDocument/2006/relationships/notesSlide" Target="../notesSlides/notesSlide1.xml"/><Relationship Id="rId15" Type="http://schemas.openxmlformats.org/officeDocument/2006/relationships/image" Target="../media/image10.svg"/><Relationship Id="rId10" Type="http://schemas.openxmlformats.org/officeDocument/2006/relationships/image" Target="../media/image5.png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4.svg"/><Relationship Id="rId1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1.png"/><Relationship Id="rId3" Type="http://schemas.openxmlformats.org/officeDocument/2006/relationships/audio" Target="../media/media2.wav"/><Relationship Id="rId7" Type="http://schemas.openxmlformats.org/officeDocument/2006/relationships/image" Target="../media/image2.svg"/><Relationship Id="rId12" Type="http://schemas.openxmlformats.org/officeDocument/2006/relationships/image" Target="../media/image18.svg"/><Relationship Id="rId2" Type="http://schemas.microsoft.com/office/2007/relationships/media" Target="../media/media2.wav"/><Relationship Id="rId1" Type="http://schemas.openxmlformats.org/officeDocument/2006/relationships/tags" Target="../tags/tag2.xml"/><Relationship Id="rId6" Type="http://schemas.openxmlformats.org/officeDocument/2006/relationships/image" Target="../media/image1.png"/><Relationship Id="rId11" Type="http://schemas.openxmlformats.org/officeDocument/2006/relationships/image" Target="../media/image17.png"/><Relationship Id="rId5" Type="http://schemas.openxmlformats.org/officeDocument/2006/relationships/notesSlide" Target="../notesSlides/notesSlide2.xml"/><Relationship Id="rId10" Type="http://schemas.openxmlformats.org/officeDocument/2006/relationships/image" Target="../media/image16.svg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21.png"/><Relationship Id="rId18" Type="http://schemas.openxmlformats.org/officeDocument/2006/relationships/image" Target="../media/image26.svg"/><Relationship Id="rId3" Type="http://schemas.openxmlformats.org/officeDocument/2006/relationships/audio" Target="../media/media3.wav"/><Relationship Id="rId21" Type="http://schemas.openxmlformats.org/officeDocument/2006/relationships/image" Target="../media/image29.png"/><Relationship Id="rId7" Type="http://schemas.openxmlformats.org/officeDocument/2006/relationships/image" Target="../media/image2.svg"/><Relationship Id="rId12" Type="http://schemas.openxmlformats.org/officeDocument/2006/relationships/image" Target="../media/image14.png"/><Relationship Id="rId17" Type="http://schemas.openxmlformats.org/officeDocument/2006/relationships/image" Target="../media/image25.png"/><Relationship Id="rId25" Type="http://schemas.openxmlformats.org/officeDocument/2006/relationships/image" Target="../media/image32.svg"/><Relationship Id="rId2" Type="http://schemas.microsoft.com/office/2007/relationships/media" Target="../media/media3.wav"/><Relationship Id="rId16" Type="http://schemas.openxmlformats.org/officeDocument/2006/relationships/image" Target="../media/image24.svg"/><Relationship Id="rId20" Type="http://schemas.openxmlformats.org/officeDocument/2006/relationships/image" Target="../media/image28.svg"/><Relationship Id="rId1" Type="http://schemas.openxmlformats.org/officeDocument/2006/relationships/tags" Target="../tags/tag3.xml"/><Relationship Id="rId6" Type="http://schemas.openxmlformats.org/officeDocument/2006/relationships/image" Target="../media/image1.png"/><Relationship Id="rId11" Type="http://schemas.openxmlformats.org/officeDocument/2006/relationships/image" Target="../media/image20.svg"/><Relationship Id="rId24" Type="http://schemas.openxmlformats.org/officeDocument/2006/relationships/image" Target="../media/image31.png"/><Relationship Id="rId5" Type="http://schemas.openxmlformats.org/officeDocument/2006/relationships/notesSlide" Target="../notesSlides/notesSlide3.xml"/><Relationship Id="rId15" Type="http://schemas.openxmlformats.org/officeDocument/2006/relationships/image" Target="../media/image23.png"/><Relationship Id="rId23" Type="http://schemas.openxmlformats.org/officeDocument/2006/relationships/image" Target="../media/image11.png"/><Relationship Id="rId10" Type="http://schemas.openxmlformats.org/officeDocument/2006/relationships/image" Target="../media/image19.png"/><Relationship Id="rId19" Type="http://schemas.openxmlformats.org/officeDocument/2006/relationships/image" Target="../media/image27.png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13.svg"/><Relationship Id="rId14" Type="http://schemas.openxmlformats.org/officeDocument/2006/relationships/image" Target="../media/image22.svg"/><Relationship Id="rId22" Type="http://schemas.openxmlformats.org/officeDocument/2006/relationships/image" Target="../media/image30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30489D28-66A6-148B-E332-CCB4283DA374}"/>
              </a:ext>
            </a:extLst>
          </p:cNvPr>
          <p:cNvSpPr/>
          <p:nvPr/>
        </p:nvSpPr>
        <p:spPr>
          <a:xfrm>
            <a:off x="389448" y="2042198"/>
            <a:ext cx="2990630" cy="277360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15" name="Graphique 14" descr="Employé(e) de bureau">
            <a:extLst>
              <a:ext uri="{FF2B5EF4-FFF2-40B4-BE49-F238E27FC236}">
                <a16:creationId xmlns:a16="http://schemas.microsoft.com/office/drawing/2014/main" id="{94D0908D-E6FC-5546-F606-8CFDFBA59A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515578" y="3082713"/>
            <a:ext cx="1391805" cy="1391805"/>
          </a:xfrm>
          <a:prstGeom prst="rect">
            <a:avLst/>
          </a:prstGeom>
        </p:spPr>
      </p:pic>
      <p:grpSp>
        <p:nvGrpSpPr>
          <p:cNvPr id="7" name="Groupe 6">
            <a:extLst>
              <a:ext uri="{FF2B5EF4-FFF2-40B4-BE49-F238E27FC236}">
                <a16:creationId xmlns:a16="http://schemas.microsoft.com/office/drawing/2014/main" id="{B106EA78-F20F-34CD-F414-94C6EEF1A034}"/>
              </a:ext>
            </a:extLst>
          </p:cNvPr>
          <p:cNvGrpSpPr/>
          <p:nvPr/>
        </p:nvGrpSpPr>
        <p:grpSpPr>
          <a:xfrm>
            <a:off x="4751144" y="2026996"/>
            <a:ext cx="4134165" cy="4134165"/>
            <a:chOff x="4751144" y="2026996"/>
            <a:chExt cx="4134165" cy="4134165"/>
          </a:xfrm>
        </p:grpSpPr>
        <p:pic>
          <p:nvPicPr>
            <p:cNvPr id="25" name="Graphique 24" descr="Balance de la justice">
              <a:extLst>
                <a:ext uri="{FF2B5EF4-FFF2-40B4-BE49-F238E27FC236}">
                  <a16:creationId xmlns:a16="http://schemas.microsoft.com/office/drawing/2014/main" id="{534845DC-B38A-4AFE-AAE1-A4D378C3064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751144" y="2026996"/>
              <a:ext cx="4134165" cy="4134165"/>
            </a:xfrm>
            <a:prstGeom prst="rect">
              <a:avLst/>
            </a:prstGeom>
          </p:spPr>
        </p:pic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61A0910-498D-E4A0-3CB3-A98E1FCEA78A}"/>
                </a:ext>
              </a:extLst>
            </p:cNvPr>
            <p:cNvSpPr/>
            <p:nvPr/>
          </p:nvSpPr>
          <p:spPr>
            <a:xfrm>
              <a:off x="5102388" y="3105890"/>
              <a:ext cx="1045231" cy="132755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0C540BC9-6C31-BE16-4C95-FC56E96C3C83}"/>
                </a:ext>
              </a:extLst>
            </p:cNvPr>
            <p:cNvSpPr/>
            <p:nvPr/>
          </p:nvSpPr>
          <p:spPr>
            <a:xfrm>
              <a:off x="7393663" y="3114837"/>
              <a:ext cx="1045231" cy="132755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42" name="Rectangle 41">
            <a:extLst>
              <a:ext uri="{FF2B5EF4-FFF2-40B4-BE49-F238E27FC236}">
                <a16:creationId xmlns:a16="http://schemas.microsoft.com/office/drawing/2014/main" id="{6E9927CE-A376-12B9-C4E2-DC51D2200601}"/>
              </a:ext>
            </a:extLst>
          </p:cNvPr>
          <p:cNvSpPr/>
          <p:nvPr/>
        </p:nvSpPr>
        <p:spPr>
          <a:xfrm>
            <a:off x="4443724" y="3391011"/>
            <a:ext cx="2285819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20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coûts</a:t>
            </a:r>
          </a:p>
          <a:p>
            <a:pPr algn="ctr"/>
            <a:r>
              <a:rPr lang="fr-FR" sz="20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Demande</a:t>
            </a:r>
          </a:p>
          <a:p>
            <a:pPr algn="ctr"/>
            <a:r>
              <a:rPr lang="fr-FR" sz="20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Capacité du marché</a:t>
            </a:r>
            <a:endParaRPr lang="fr-FR" sz="20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3559714A-76DE-37BF-1386-AF1F64C99EA5}"/>
              </a:ext>
            </a:extLst>
          </p:cNvPr>
          <p:cNvGrpSpPr/>
          <p:nvPr/>
        </p:nvGrpSpPr>
        <p:grpSpPr>
          <a:xfrm>
            <a:off x="7432215" y="3603728"/>
            <a:ext cx="1282856" cy="970621"/>
            <a:chOff x="7432215" y="3603728"/>
            <a:chExt cx="1282856" cy="970621"/>
          </a:xfrm>
        </p:grpSpPr>
        <p:pic>
          <p:nvPicPr>
            <p:cNvPr id="23" name="Graphique 22" descr="Tendance à la hausse">
              <a:extLst>
                <a:ext uri="{FF2B5EF4-FFF2-40B4-BE49-F238E27FC236}">
                  <a16:creationId xmlns:a16="http://schemas.microsoft.com/office/drawing/2014/main" id="{F03CF5FB-60D6-3550-510F-EA6C3009E43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432215" y="3659949"/>
              <a:ext cx="914400" cy="914400"/>
            </a:xfrm>
            <a:prstGeom prst="rect">
              <a:avLst/>
            </a:prstGeom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1086E267-DCB2-43E4-6B48-418F8B85A289}"/>
                </a:ext>
              </a:extLst>
            </p:cNvPr>
            <p:cNvSpPr/>
            <p:nvPr/>
          </p:nvSpPr>
          <p:spPr>
            <a:xfrm>
              <a:off x="7615346" y="3603728"/>
              <a:ext cx="1099725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fr-FR" sz="2000" b="1" cap="none" spc="0" dirty="0">
                  <a:ln w="12700" cmpd="sng">
                    <a:solidFill>
                      <a:schemeClr val="accent6">
                        <a:lumMod val="20000"/>
                        <a:lumOff val="80000"/>
                      </a:schemeClr>
                    </a:solidFill>
                    <a:prstDash val="solid"/>
                  </a:ln>
                  <a:solidFill>
                    <a:schemeClr val="accent6">
                      <a:lumMod val="20000"/>
                      <a:lumOff val="80000"/>
                    </a:schemeClr>
                  </a:solidFill>
                  <a:effectLst/>
                </a:rPr>
                <a:t>bénéfice</a:t>
              </a:r>
            </a:p>
          </p:txBody>
        </p:sp>
      </p:grpSp>
      <p:grpSp>
        <p:nvGrpSpPr>
          <p:cNvPr id="45" name="Groupe 44">
            <a:extLst>
              <a:ext uri="{FF2B5EF4-FFF2-40B4-BE49-F238E27FC236}">
                <a16:creationId xmlns:a16="http://schemas.microsoft.com/office/drawing/2014/main" id="{929D873B-7E94-D2CF-8165-C84D65E0AA61}"/>
              </a:ext>
            </a:extLst>
          </p:cNvPr>
          <p:cNvGrpSpPr/>
          <p:nvPr/>
        </p:nvGrpSpPr>
        <p:grpSpPr>
          <a:xfrm>
            <a:off x="6396069" y="1101243"/>
            <a:ext cx="1396767" cy="1572935"/>
            <a:chOff x="4571101" y="1856065"/>
            <a:chExt cx="1396767" cy="1572935"/>
          </a:xfrm>
        </p:grpSpPr>
        <p:grpSp>
          <p:nvGrpSpPr>
            <p:cNvPr id="36" name="Groupe 35">
              <a:extLst>
                <a:ext uri="{FF2B5EF4-FFF2-40B4-BE49-F238E27FC236}">
                  <a16:creationId xmlns:a16="http://schemas.microsoft.com/office/drawing/2014/main" id="{4A6C7BC6-9C50-747A-BE7B-25480CE4E583}"/>
                </a:ext>
              </a:extLst>
            </p:cNvPr>
            <p:cNvGrpSpPr/>
            <p:nvPr/>
          </p:nvGrpSpPr>
          <p:grpSpPr>
            <a:xfrm>
              <a:off x="4571101" y="1856065"/>
              <a:ext cx="1396767" cy="1572935"/>
              <a:chOff x="4510668" y="2473843"/>
              <a:chExt cx="1396767" cy="1572935"/>
            </a:xfrm>
          </p:grpSpPr>
          <p:pic>
            <p:nvPicPr>
              <p:cNvPr id="37" name="Graphique 36" descr="Indicateur">
                <a:extLst>
                  <a:ext uri="{FF2B5EF4-FFF2-40B4-BE49-F238E27FC236}">
                    <a16:creationId xmlns:a16="http://schemas.microsoft.com/office/drawing/2014/main" id="{FE135619-8082-2B46-C100-1203CA94F2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4993035" y="3132378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38" name="Graphique 37" descr="Sac de courses">
                <a:extLst>
                  <a:ext uri="{FF2B5EF4-FFF2-40B4-BE49-F238E27FC236}">
                    <a16:creationId xmlns:a16="http://schemas.microsoft.com/office/drawing/2014/main" id="{EFC777DD-D555-02BF-9E3C-2B92A5183F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4510668" y="2473843"/>
                <a:ext cx="914400" cy="914400"/>
              </a:xfrm>
              <a:prstGeom prst="rect">
                <a:avLst/>
              </a:prstGeom>
            </p:spPr>
          </p:pic>
        </p:grp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7660EEDF-992E-693C-9915-58027BAEC6E1}"/>
                </a:ext>
              </a:extLst>
            </p:cNvPr>
            <p:cNvSpPr/>
            <p:nvPr/>
          </p:nvSpPr>
          <p:spPr>
            <a:xfrm rot="2741604">
              <a:off x="5303642" y="2843974"/>
              <a:ext cx="502061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fr-FR" sz="2000" b="1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%</a:t>
              </a:r>
              <a:r>
                <a:rPr lang="fr-FR" sz="2000" b="1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$</a:t>
              </a:r>
            </a:p>
          </p:txBody>
        </p:sp>
      </p:grpSp>
      <p:pic>
        <p:nvPicPr>
          <p:cNvPr id="2" name="Soundly Voice Designer, Camille">
            <a:hlinkClick r:id="" action="ppaction://media"/>
            <a:extLst>
              <a:ext uri="{FF2B5EF4-FFF2-40B4-BE49-F238E27FC236}">
                <a16:creationId xmlns:a16="http://schemas.microsoft.com/office/drawing/2014/main" id="{B946D699-859D-1157-5B8C-3D43C780BD58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10326822" y="5067358"/>
            <a:ext cx="487362" cy="487363"/>
          </a:xfrm>
          <a:prstGeom prst="rect">
            <a:avLst/>
          </a:prstGeom>
        </p:spPr>
      </p:pic>
      <p:pic>
        <p:nvPicPr>
          <p:cNvPr id="4" name="Graphique 3" descr="Accueil">
            <a:extLst>
              <a:ext uri="{FF2B5EF4-FFF2-40B4-BE49-F238E27FC236}">
                <a16:creationId xmlns:a16="http://schemas.microsoft.com/office/drawing/2014/main" id="{96D01B55-B2F5-AD8C-6269-46A124B8496F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557362" y="2029201"/>
            <a:ext cx="744523" cy="744523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F3693003-A670-940A-48FF-680B0EC4E7E0}"/>
              </a:ext>
            </a:extLst>
          </p:cNvPr>
          <p:cNvSpPr txBox="1"/>
          <p:nvPr/>
        </p:nvSpPr>
        <p:spPr>
          <a:xfrm>
            <a:off x="1278232" y="2304846"/>
            <a:ext cx="1870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Service Marketing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683690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1387">
        <p159:morph option="byObject"/>
      </p:transition>
    </mc:Choice>
    <mc:Fallback xmlns="">
      <p:transition spd="slow" advTm="2138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55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2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4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3" grpId="0" animBg="1"/>
      <p:bldP spid="42" grpId="0"/>
      <p:bldP spid="5" grpId="0"/>
    </p:bldLst>
  </p:timing>
  <p:extLst>
    <p:ext uri="{E180D4A7-C9FB-4DFB-919C-405C955672EB}">
      <p14:showEvtLst xmlns:p14="http://schemas.microsoft.com/office/powerpoint/2010/main">
        <p14:playEvt time="10" objId="2"/>
        <p14:stopEvt time="20590" objId="2"/>
      </p14:showEvt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phique 14" descr="Employé(e) de bureau">
            <a:extLst>
              <a:ext uri="{FF2B5EF4-FFF2-40B4-BE49-F238E27FC236}">
                <a16:creationId xmlns:a16="http://schemas.microsoft.com/office/drawing/2014/main" id="{94D0908D-E6FC-5546-F606-8CFDFBA59A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715055" y="2386669"/>
            <a:ext cx="1304486" cy="1304486"/>
          </a:xfrm>
          <a:prstGeom prst="rect">
            <a:avLst/>
          </a:prstGeom>
        </p:spPr>
      </p:pic>
      <p:pic>
        <p:nvPicPr>
          <p:cNvPr id="31" name="Image 30">
            <a:extLst>
              <a:ext uri="{FF2B5EF4-FFF2-40B4-BE49-F238E27FC236}">
                <a16:creationId xmlns:a16="http://schemas.microsoft.com/office/drawing/2014/main" id="{73ACFD83-28A1-5A63-316F-8615904DA16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V="1">
            <a:off x="8228168" y="1732609"/>
            <a:ext cx="765938" cy="702506"/>
          </a:xfrm>
          <a:prstGeom prst="rect">
            <a:avLst/>
          </a:prstGeom>
        </p:spPr>
      </p:pic>
      <p:pic>
        <p:nvPicPr>
          <p:cNvPr id="3" name="Graphique 2" descr="Internet">
            <a:extLst>
              <a:ext uri="{FF2B5EF4-FFF2-40B4-BE49-F238E27FC236}">
                <a16:creationId xmlns:a16="http://schemas.microsoft.com/office/drawing/2014/main" id="{6236179A-C468-4435-8EFF-FA367ED6B0E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958894" y="4881163"/>
            <a:ext cx="1304486" cy="1304486"/>
          </a:xfrm>
          <a:prstGeom prst="rect">
            <a:avLst/>
          </a:prstGeom>
        </p:spPr>
      </p:pic>
      <p:pic>
        <p:nvPicPr>
          <p:cNvPr id="5" name="Graphique 4" descr="Télécharger">
            <a:extLst>
              <a:ext uri="{FF2B5EF4-FFF2-40B4-BE49-F238E27FC236}">
                <a16:creationId xmlns:a16="http://schemas.microsoft.com/office/drawing/2014/main" id="{21D94481-43D5-B492-0F16-4746D9DCE8B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737090" y="2386669"/>
            <a:ext cx="1304486" cy="1304486"/>
          </a:xfrm>
          <a:prstGeom prst="rect">
            <a:avLst/>
          </a:prstGeom>
        </p:spPr>
      </p:pic>
      <p:sp>
        <p:nvSpPr>
          <p:cNvPr id="6" name="Flèche : droite 5">
            <a:extLst>
              <a:ext uri="{FF2B5EF4-FFF2-40B4-BE49-F238E27FC236}">
                <a16:creationId xmlns:a16="http://schemas.microsoft.com/office/drawing/2014/main" id="{4F9F76A6-FD44-B375-920D-975A45CEA215}"/>
              </a:ext>
            </a:extLst>
          </p:cNvPr>
          <p:cNvSpPr/>
          <p:nvPr/>
        </p:nvSpPr>
        <p:spPr>
          <a:xfrm>
            <a:off x="3044992" y="3092130"/>
            <a:ext cx="1570014" cy="32313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Flèche : droite 6">
            <a:extLst>
              <a:ext uri="{FF2B5EF4-FFF2-40B4-BE49-F238E27FC236}">
                <a16:creationId xmlns:a16="http://schemas.microsoft.com/office/drawing/2014/main" id="{55DBD143-D435-693E-B452-0A980E9BED8E}"/>
              </a:ext>
            </a:extLst>
          </p:cNvPr>
          <p:cNvSpPr/>
          <p:nvPr/>
        </p:nvSpPr>
        <p:spPr>
          <a:xfrm rot="20167933">
            <a:off x="6067549" y="2479840"/>
            <a:ext cx="2045776" cy="41887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Flèche : droite 7">
            <a:extLst>
              <a:ext uri="{FF2B5EF4-FFF2-40B4-BE49-F238E27FC236}">
                <a16:creationId xmlns:a16="http://schemas.microsoft.com/office/drawing/2014/main" id="{FE47578E-AD5E-5308-6F74-0C9CDBA8CA62}"/>
              </a:ext>
            </a:extLst>
          </p:cNvPr>
          <p:cNvSpPr/>
          <p:nvPr/>
        </p:nvSpPr>
        <p:spPr>
          <a:xfrm rot="5400000">
            <a:off x="7581909" y="3568289"/>
            <a:ext cx="2058456" cy="41629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" name="Soundly Voice Designer, Camille 1">
            <a:hlinkClick r:id="" action="ppaction://media"/>
            <a:extLst>
              <a:ext uri="{FF2B5EF4-FFF2-40B4-BE49-F238E27FC236}">
                <a16:creationId xmlns:a16="http://schemas.microsoft.com/office/drawing/2014/main" id="{6755C097-C926-BE05-E9D4-27381FD5453F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1879935" y="5533406"/>
            <a:ext cx="487363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992908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3123">
        <p159:morph option="byObject"/>
      </p:transition>
    </mc:Choice>
    <mc:Fallback xmlns="">
      <p:transition spd="slow" advTm="1312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07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 tmFilter="0, 0; .2, .5; .8, .5; 1, 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250" autoRev="1" fill="hold"/>
                                        <p:tgtEl>
                                          <p:spTgt spid="3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13" objId="2"/>
        <p14:stopEvt time="12124" objId="2"/>
      </p14:showEvtLst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B8C947DA-C4C3-71E5-C5B8-0294D5C29E38}"/>
              </a:ext>
            </a:extLst>
          </p:cNvPr>
          <p:cNvSpPr/>
          <p:nvPr/>
        </p:nvSpPr>
        <p:spPr>
          <a:xfrm>
            <a:off x="379378" y="351232"/>
            <a:ext cx="11157625" cy="638090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lt1"/>
              </a:solidFill>
            </a:endParaRPr>
          </a:p>
        </p:txBody>
      </p:sp>
      <p:sp>
        <p:nvSpPr>
          <p:cNvPr id="2" name="Double flèche verticale 1">
            <a:extLst>
              <a:ext uri="{FF2B5EF4-FFF2-40B4-BE49-F238E27FC236}">
                <a16:creationId xmlns:a16="http://schemas.microsoft.com/office/drawing/2014/main" id="{76F7F300-DF18-6E69-AAFF-40F42FD09E6B}"/>
              </a:ext>
            </a:extLst>
          </p:cNvPr>
          <p:cNvSpPr/>
          <p:nvPr/>
        </p:nvSpPr>
        <p:spPr>
          <a:xfrm>
            <a:off x="8651819" y="4256091"/>
            <a:ext cx="1484324" cy="2060301"/>
          </a:xfrm>
          <a:prstGeom prst="upDownArrow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sz="1800" dirty="0"/>
              <a:t>Système informatique</a:t>
            </a:r>
          </a:p>
        </p:txBody>
      </p:sp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C7671D70-AB09-9957-E967-22CDB0281E7F}"/>
              </a:ext>
            </a:extLst>
          </p:cNvPr>
          <p:cNvSpPr/>
          <p:nvPr/>
        </p:nvSpPr>
        <p:spPr>
          <a:xfrm>
            <a:off x="3616208" y="5380288"/>
            <a:ext cx="4888489" cy="936104"/>
          </a:xfrm>
          <a:prstGeom prst="roundRect">
            <a:avLst/>
          </a:prstGeom>
          <a:solidFill>
            <a:srgbClr val="1E497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4926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sz="3200" dirty="0"/>
              <a:t>Vue Infrastructure</a:t>
            </a:r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FC66365B-5FEE-C8F5-011A-0D75D341F04D}"/>
              </a:ext>
            </a:extLst>
          </p:cNvPr>
          <p:cNvSpPr/>
          <p:nvPr/>
        </p:nvSpPr>
        <p:spPr>
          <a:xfrm>
            <a:off x="3616208" y="4305223"/>
            <a:ext cx="4888489" cy="936104"/>
          </a:xfrm>
          <a:prstGeom prst="roundRect">
            <a:avLst/>
          </a:prstGeom>
          <a:solidFill>
            <a:srgbClr val="4E81B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/>
              <a:t>Vue applicative</a:t>
            </a:r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63C5C5D9-9E80-0EDC-230C-CBA8F384A922}"/>
              </a:ext>
            </a:extLst>
          </p:cNvPr>
          <p:cNvSpPr/>
          <p:nvPr/>
        </p:nvSpPr>
        <p:spPr>
          <a:xfrm>
            <a:off x="3615961" y="3230157"/>
            <a:ext cx="4888489" cy="936104"/>
          </a:xfrm>
          <a:prstGeom prst="roundRect">
            <a:avLst/>
          </a:prstGeom>
          <a:solidFill>
            <a:srgbClr val="30859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/>
              <a:t>Vue fonctionnelle</a:t>
            </a:r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D95A52A3-5E86-B04A-69C6-3DEC366CDDB4}"/>
              </a:ext>
            </a:extLst>
          </p:cNvPr>
          <p:cNvSpPr/>
          <p:nvPr/>
        </p:nvSpPr>
        <p:spPr>
          <a:xfrm>
            <a:off x="3615961" y="2155091"/>
            <a:ext cx="4888489" cy="936104"/>
          </a:xfrm>
          <a:prstGeom prst="roundRect">
            <a:avLst/>
          </a:prstGeom>
          <a:solidFill>
            <a:srgbClr val="4BACC7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/>
              <a:t>Vue métier</a:t>
            </a: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357EC505-5EDE-3591-2030-25A56A3B3A3C}"/>
              </a:ext>
            </a:extLst>
          </p:cNvPr>
          <p:cNvSpPr/>
          <p:nvPr/>
        </p:nvSpPr>
        <p:spPr>
          <a:xfrm>
            <a:off x="3623664" y="647391"/>
            <a:ext cx="4888489" cy="936104"/>
          </a:xfrm>
          <a:prstGeom prst="roundRect">
            <a:avLst/>
          </a:prstGeom>
          <a:solidFill>
            <a:srgbClr val="8063A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/>
              <a:t>Vue stratégie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19B3FD-3750-9E52-CEA6-E4E36A73CC37}"/>
              </a:ext>
            </a:extLst>
          </p:cNvPr>
          <p:cNvSpPr/>
          <p:nvPr/>
        </p:nvSpPr>
        <p:spPr>
          <a:xfrm rot="16200000">
            <a:off x="7899198" y="3305558"/>
            <a:ext cx="5549417" cy="472251"/>
          </a:xfrm>
          <a:prstGeom prst="rect">
            <a:avLst/>
          </a:prstGeom>
          <a:solidFill>
            <a:srgbClr val="FFFF00">
              <a:alpha val="28000"/>
            </a:srgbClr>
          </a:solidFill>
          <a:ln w="28575">
            <a:solidFill>
              <a:srgbClr val="FFFF00"/>
            </a:solidFill>
            <a:prstDash val="lg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Données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0069A69-C2FC-6DC6-D613-B6156A834C2A}"/>
              </a:ext>
            </a:extLst>
          </p:cNvPr>
          <p:cNvSpPr/>
          <p:nvPr/>
        </p:nvSpPr>
        <p:spPr>
          <a:xfrm>
            <a:off x="129184" y="-26934"/>
            <a:ext cx="2592288" cy="3696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2"/>
                </a:solidFill>
              </a:rPr>
              <a:t>Système d'information</a:t>
            </a:r>
          </a:p>
        </p:txBody>
      </p:sp>
      <p:pic>
        <p:nvPicPr>
          <p:cNvPr id="18" name="Graphique 17" descr="Employé(e) de bureau">
            <a:extLst>
              <a:ext uri="{FF2B5EF4-FFF2-40B4-BE49-F238E27FC236}">
                <a16:creationId xmlns:a16="http://schemas.microsoft.com/office/drawing/2014/main" id="{2F82F132-6E43-A9A0-4583-AF55E092301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92207" y="2248981"/>
            <a:ext cx="744523" cy="744523"/>
          </a:xfrm>
          <a:prstGeom prst="rect">
            <a:avLst/>
          </a:prstGeom>
        </p:spPr>
      </p:pic>
      <p:pic>
        <p:nvPicPr>
          <p:cNvPr id="19" name="Graphique 18" descr="Accueil">
            <a:extLst>
              <a:ext uri="{FF2B5EF4-FFF2-40B4-BE49-F238E27FC236}">
                <a16:creationId xmlns:a16="http://schemas.microsoft.com/office/drawing/2014/main" id="{166CE903-C42B-5273-A1DC-E245B429658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758872" y="2269755"/>
            <a:ext cx="744523" cy="744523"/>
          </a:xfrm>
          <a:prstGeom prst="rect">
            <a:avLst/>
          </a:prstGeom>
        </p:spPr>
      </p:pic>
      <p:pic>
        <p:nvPicPr>
          <p:cNvPr id="20" name="Graphique 19" descr="Flèche en cercle">
            <a:extLst>
              <a:ext uri="{FF2B5EF4-FFF2-40B4-BE49-F238E27FC236}">
                <a16:creationId xmlns:a16="http://schemas.microsoft.com/office/drawing/2014/main" id="{2449EEE4-3425-0096-EF08-3F961F98B21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728479" y="2269755"/>
            <a:ext cx="744523" cy="744523"/>
          </a:xfrm>
          <a:prstGeom prst="rect">
            <a:avLst/>
          </a:prstGeom>
        </p:spPr>
      </p:pic>
      <p:pic>
        <p:nvPicPr>
          <p:cNvPr id="24" name="Graphique 23" descr="Employé(e) de bureau">
            <a:extLst>
              <a:ext uri="{FF2B5EF4-FFF2-40B4-BE49-F238E27FC236}">
                <a16:creationId xmlns:a16="http://schemas.microsoft.com/office/drawing/2014/main" id="{CDEB85E7-BB8A-6FBA-600D-BC0579C2AD0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68612" y="3230157"/>
            <a:ext cx="744523" cy="744523"/>
          </a:xfrm>
          <a:prstGeom prst="rect">
            <a:avLst/>
          </a:prstGeom>
        </p:spPr>
      </p:pic>
      <p:sp>
        <p:nvSpPr>
          <p:cNvPr id="25" name="Flèche : droite 24">
            <a:extLst>
              <a:ext uri="{FF2B5EF4-FFF2-40B4-BE49-F238E27FC236}">
                <a16:creationId xmlns:a16="http://schemas.microsoft.com/office/drawing/2014/main" id="{189593AF-8A0C-3C72-4033-19BD00E47B8F}"/>
              </a:ext>
            </a:extLst>
          </p:cNvPr>
          <p:cNvSpPr/>
          <p:nvPr/>
        </p:nvSpPr>
        <p:spPr>
          <a:xfrm>
            <a:off x="1508943" y="3572401"/>
            <a:ext cx="629174" cy="26207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6" name="Image 25">
            <a:extLst>
              <a:ext uri="{FF2B5EF4-FFF2-40B4-BE49-F238E27FC236}">
                <a16:creationId xmlns:a16="http://schemas.microsoft.com/office/drawing/2014/main" id="{9F8D60E1-3CB5-9402-717D-73782C5CB16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flipV="1">
            <a:off x="523758" y="4636742"/>
            <a:ext cx="536895" cy="492433"/>
          </a:xfrm>
          <a:prstGeom prst="rect">
            <a:avLst/>
          </a:prstGeom>
        </p:spPr>
      </p:pic>
      <p:pic>
        <p:nvPicPr>
          <p:cNvPr id="32" name="Graphique 31" descr="Cloud Computing">
            <a:extLst>
              <a:ext uri="{FF2B5EF4-FFF2-40B4-BE49-F238E27FC236}">
                <a16:creationId xmlns:a16="http://schemas.microsoft.com/office/drawing/2014/main" id="{3CE6A3AE-E79A-2225-DA5D-7FE27CA93F7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510556" y="5460080"/>
            <a:ext cx="830997" cy="830997"/>
          </a:xfrm>
          <a:prstGeom prst="rect">
            <a:avLst/>
          </a:prstGeom>
        </p:spPr>
      </p:pic>
      <p:pic>
        <p:nvPicPr>
          <p:cNvPr id="34" name="Graphique 33" descr="Antenne relais téléphonique">
            <a:extLst>
              <a:ext uri="{FF2B5EF4-FFF2-40B4-BE49-F238E27FC236}">
                <a16:creationId xmlns:a16="http://schemas.microsoft.com/office/drawing/2014/main" id="{CA9D9F2F-BD53-48B2-24EB-C2DEE434201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69195" y="5461704"/>
            <a:ext cx="830997" cy="830997"/>
          </a:xfrm>
          <a:prstGeom prst="rect">
            <a:avLst/>
          </a:prstGeom>
        </p:spPr>
      </p:pic>
      <p:pic>
        <p:nvPicPr>
          <p:cNvPr id="36" name="Graphique 35" descr="USB">
            <a:extLst>
              <a:ext uri="{FF2B5EF4-FFF2-40B4-BE49-F238E27FC236}">
                <a16:creationId xmlns:a16="http://schemas.microsoft.com/office/drawing/2014/main" id="{E1872F31-409B-3498-6605-F7DFB1EC3475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489875" y="5460080"/>
            <a:ext cx="830997" cy="830997"/>
          </a:xfrm>
          <a:prstGeom prst="rect">
            <a:avLst/>
          </a:prstGeom>
        </p:spPr>
      </p:pic>
      <p:pic>
        <p:nvPicPr>
          <p:cNvPr id="38" name="Graphique 37" descr="Conception Web">
            <a:extLst>
              <a:ext uri="{FF2B5EF4-FFF2-40B4-BE49-F238E27FC236}">
                <a16:creationId xmlns:a16="http://schemas.microsoft.com/office/drawing/2014/main" id="{9B585BA9-7F59-A563-8BF7-4FFC744B92C3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476614" y="4513773"/>
            <a:ext cx="795696" cy="795696"/>
          </a:xfrm>
          <a:prstGeom prst="rect">
            <a:avLst/>
          </a:prstGeom>
        </p:spPr>
      </p:pic>
      <p:pic>
        <p:nvPicPr>
          <p:cNvPr id="40" name="Graphique 39" descr="Ethernet">
            <a:extLst>
              <a:ext uri="{FF2B5EF4-FFF2-40B4-BE49-F238E27FC236}">
                <a16:creationId xmlns:a16="http://schemas.microsoft.com/office/drawing/2014/main" id="{7472D427-ED6F-CE04-6747-A96CB314DAF9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2642051" y="4524585"/>
            <a:ext cx="795696" cy="795696"/>
          </a:xfrm>
          <a:prstGeom prst="rect">
            <a:avLst/>
          </a:prstGeom>
        </p:spPr>
      </p:pic>
      <p:pic>
        <p:nvPicPr>
          <p:cNvPr id="3" name="Soundly Voice Designer, Camille 2">
            <a:hlinkClick r:id="" action="ppaction://media"/>
            <a:extLst>
              <a:ext uri="{FF2B5EF4-FFF2-40B4-BE49-F238E27FC236}">
                <a16:creationId xmlns:a16="http://schemas.microsoft.com/office/drawing/2014/main" id="{A80356E0-AD1A-9516-B26D-83A4291D882A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23"/>
          <a:stretch>
            <a:fillRect/>
          </a:stretch>
        </p:blipFill>
        <p:spPr>
          <a:xfrm>
            <a:off x="9393981" y="1096132"/>
            <a:ext cx="487362" cy="487363"/>
          </a:xfrm>
          <a:prstGeom prst="rect">
            <a:avLst/>
          </a:prstGeom>
        </p:spPr>
      </p:pic>
      <p:pic>
        <p:nvPicPr>
          <p:cNvPr id="10" name="Graphique 9" descr="Euro">
            <a:extLst>
              <a:ext uri="{FF2B5EF4-FFF2-40B4-BE49-F238E27FC236}">
                <a16:creationId xmlns:a16="http://schemas.microsoft.com/office/drawing/2014/main" id="{ED89E3C8-34D7-C5D9-B618-B77DCE86C99E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2368602" y="3250153"/>
            <a:ext cx="744524" cy="74452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89075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174"/>
    </mc:Choice>
    <mc:Fallback xmlns="">
      <p:transition spd="slow" advTm="391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14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25" grpId="0" animBg="1"/>
    </p:bldLst>
  </p:timing>
  <p:extLst>
    <p:ext uri="{E180D4A7-C9FB-4DFB-919C-405C955672EB}">
      <p14:showEvtLst xmlns:p14="http://schemas.microsoft.com/office/powerpoint/2010/main">
        <p14:playEvt time="62" objId="3"/>
        <p14:stopEvt time="38236" objId="3"/>
      </p14:showEvtLst>
    </p:ext>
  </p:extLs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|1.5|4.3|2.5|1.7|3.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5|0.9|0.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8|0.7|0.6|4|0.7|7.1|0.9|1.9|7|1|1.2"/>
</p:tagLst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198</TotalTime>
  <Words>226</Words>
  <Application>Microsoft Macintosh PowerPoint</Application>
  <PresentationFormat>Grand écran</PresentationFormat>
  <Paragraphs>41</Paragraphs>
  <Slides>3</Slides>
  <Notes>3</Notes>
  <HiddenSlides>0</HiddenSlides>
  <MMClips>3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Thème Office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Vincent Britelle</dc:creator>
  <cp:lastModifiedBy>Vincent Britelle</cp:lastModifiedBy>
  <cp:revision>15</cp:revision>
  <dcterms:created xsi:type="dcterms:W3CDTF">2023-05-09T11:28:12Z</dcterms:created>
  <dcterms:modified xsi:type="dcterms:W3CDTF">2023-06-09T11:16:08Z</dcterms:modified>
</cp:coreProperties>
</file>